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63" r:id="rId10"/>
    <p:sldId id="264" r:id="rId11"/>
    <p:sldId id="265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66" r:id="rId23"/>
    <p:sldId id="267" r:id="rId24"/>
    <p:sldId id="268" r:id="rId25"/>
    <p:sldId id="269" r:id="rId26"/>
    <p:sldId id="280" r:id="rId27"/>
    <p:sldId id="281" r:id="rId28"/>
    <p:sldId id="282" r:id="rId29"/>
  </p:sldIdLst>
  <p:sldSz cx="24384000" cy="13716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Cormorant Bold" panose="020B0600000101010101" charset="0"/>
      <p:bold r:id="rId33"/>
    </p:embeddedFont>
    <p:embeddedFont>
      <p:font typeface="Cormorant SemiBold" panose="020B0600000101010101" charset="0"/>
      <p:bold r:id="rId34"/>
    </p:embeddedFont>
    <p:embeddedFont>
      <p:font typeface="Pretendard Light" panose="02000403000000020004" pitchFamily="2" charset="-127"/>
      <p:regular r:id="rId35"/>
    </p:embeddedFont>
    <p:embeddedFont>
      <p:font typeface="Pretendard Medium" panose="02000603000000020004" pitchFamily="2" charset="-127"/>
      <p:regular r:id="rId36"/>
      <p:bold r:id="rId37"/>
    </p:embeddedFont>
    <p:embeddedFont>
      <p:font typeface="Pretendard Regular" panose="02000503000000020004" pitchFamily="2" charset="-127"/>
      <p:regular r:id="rId38"/>
    </p:embeddedFont>
    <p:embeddedFont>
      <p:font typeface="Pretendard SemiBold" panose="02000703000000020004" pitchFamily="2" charset="-127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D421D-F3B9-4149-9DAC-3870E34BE9FD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4F35F-5866-4157-973E-BFCD08900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9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4F35F-5866-4157-973E-BFCD089003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6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21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0.png"/><Relationship Id="rId5" Type="http://schemas.openxmlformats.org/officeDocument/2006/relationships/image" Target="../media/image7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6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1.png"/><Relationship Id="rId7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4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1.png"/><Relationship Id="rId7" Type="http://schemas.openxmlformats.org/officeDocument/2006/relationships/image" Target="../media/image8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6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51200" y="5346700"/>
            <a:ext cx="12877800" cy="302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0" y="660400"/>
            <a:ext cx="22479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21120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200" y="5765800"/>
            <a:ext cx="10922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6845300"/>
            <a:ext cx="18034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30400" y="3251200"/>
            <a:ext cx="13792200" cy="3619500"/>
          </a:xfrm>
          <a:prstGeom prst="rect">
            <a:avLst/>
          </a:prstGeom>
        </p:spPr>
        <p:txBody>
          <a:bodyPr lIns="0" tIns="776863" rIns="0" bIns="776863" rtlCol="0" anchor="ctr"/>
          <a:lstStyle/>
          <a:p>
            <a:pPr lvl="0" algn="l">
              <a:lnSpc>
                <a:spcPct val="66400"/>
              </a:lnSpc>
            </a:pPr>
            <a:r>
              <a:rPr lang="en" sz="20390" b="0" i="0" u="none" strike="noStrike" spc="-204">
                <a:solidFill>
                  <a:srgbClr val="595042"/>
                </a:solidFill>
                <a:latin typeface="Cormorant SemiBold"/>
              </a:rPr>
              <a:t>VisiDoc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506700" y="12026900"/>
            <a:ext cx="4635500" cy="431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56040"/>
              </a:lnSpc>
            </a:pPr>
            <a:r>
              <a:rPr lang="ko-KR" sz="2409" b="0" i="0" u="none" strike="noStrike" spc="72">
                <a:solidFill>
                  <a:srgbClr val="595042"/>
                </a:solidFill>
                <a:ea typeface="Pretendard Medium"/>
              </a:rPr>
              <a:t>박규태</a:t>
            </a:r>
            <a:r>
              <a:rPr lang="en-US" sz="2409" b="0" i="0" u="none" strike="noStrike" spc="72">
                <a:solidFill>
                  <a:srgbClr val="595042"/>
                </a:solidFill>
                <a:latin typeface="Pretendard Medium"/>
              </a:rPr>
              <a:t>, </a:t>
            </a:r>
            <a:r>
              <a:rPr lang="ko-KR" sz="2409" b="0" i="0" u="none" strike="noStrike" spc="72">
                <a:solidFill>
                  <a:srgbClr val="595042"/>
                </a:solidFill>
                <a:ea typeface="Pretendard Medium"/>
              </a:rPr>
              <a:t>김동현</a:t>
            </a:r>
            <a:r>
              <a:rPr lang="en-US" sz="2409" b="0" i="0" u="none" strike="noStrike" spc="72">
                <a:solidFill>
                  <a:srgbClr val="595042"/>
                </a:solidFill>
                <a:latin typeface="Pretendard Medium"/>
              </a:rPr>
              <a:t>, </a:t>
            </a:r>
            <a:r>
              <a:rPr lang="ko-KR" sz="2409" b="0" i="0" u="none" strike="noStrike" spc="72">
                <a:solidFill>
                  <a:srgbClr val="595042"/>
                </a:solidFill>
                <a:ea typeface="Pretendard Medium"/>
              </a:rPr>
              <a:t>김윤진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42800" y="7073900"/>
            <a:ext cx="7683500" cy="787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56040"/>
              </a:lnSpc>
            </a:pPr>
            <a:r>
              <a:rPr lang="en" sz="4436" b="0" i="0" u="none" strike="noStrike">
                <a:solidFill>
                  <a:srgbClr val="595042"/>
                </a:solidFill>
                <a:ea typeface="Pretendard Medium"/>
              </a:rPr>
              <a:t>도라에몽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 dirty="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8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993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Chapter 03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5359400"/>
            <a:ext cx="6553200" cy="6553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383000" y="5829300"/>
            <a:ext cx="38862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하이브리드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API </a:t>
            </a: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83000" y="6413500"/>
            <a:ext cx="5727700" cy="1460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복잡한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데이터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조회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(GraphQL)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와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명확한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기능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처리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(REST)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분리한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하이브리드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API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설계를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통해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시스템을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최적화했습니다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83000" y="9486900"/>
            <a:ext cx="38862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보안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및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협업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83000" y="10083800"/>
            <a:ext cx="5702300" cy="1460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JWT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기반의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강력한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인증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시스템으로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데이터를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보호하고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, WebSocket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기반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실시간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채팅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기능으로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의료진의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협업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효율을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높였습니다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98800" y="5829300"/>
            <a:ext cx="3886200" cy="5207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244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인터랙티브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DICOM </a:t>
            </a: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뷰어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0100" y="6413500"/>
            <a:ext cx="6210300" cy="14605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Cornerstone.js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기반의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전문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의료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영상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분석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도구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(Zoom, Pan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등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)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제공하며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,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보안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스트리밍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API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통해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민감한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이미지를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안전하게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전송합니다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98800" y="9486900"/>
            <a:ext cx="3886200" cy="5207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244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데이터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아키텍처</a:t>
            </a:r>
            <a:b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</a:br>
            <a:endParaRPr lang="ko-KR" sz="2933" b="0" i="0" u="none" strike="noStrike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0100" y="10083800"/>
            <a:ext cx="6210300" cy="14605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Oracle(PACS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연동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)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PostgreSQL(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자체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데이터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)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DB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분리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설계하고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,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백엔드에서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실시간으로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데이터를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통합하여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유연성과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안정성을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확보했습니다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3700" y="5384800"/>
            <a:ext cx="2984500" cy="298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57300" y="6527800"/>
            <a:ext cx="1270000" cy="1270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4400" y="5384800"/>
            <a:ext cx="2984500" cy="2984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721600" y="6007100"/>
            <a:ext cx="20701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Keyword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03300" y="6007100"/>
            <a:ext cx="1778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Keyword 2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0" y="6527800"/>
            <a:ext cx="1270000" cy="1270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93700" y="8915400"/>
            <a:ext cx="2984500" cy="2984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4400" y="8915400"/>
            <a:ext cx="2984500" cy="2984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57300" y="10121900"/>
            <a:ext cx="1270000" cy="1270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0" y="10121900"/>
            <a:ext cx="1270000" cy="1270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721600" y="9486900"/>
            <a:ext cx="20701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Keyword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03300" y="9486900"/>
            <a:ext cx="1778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Keyword 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17700" y="22225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17700" y="28321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73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기능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8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993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Chapter 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2225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8321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-US" sz="7333" b="0" i="0" u="none" strike="noStrike">
                <a:solidFill>
                  <a:srgbClr val="595042"/>
                </a:solidFill>
                <a:latin typeface="Pretendard SemiBold"/>
              </a:rPr>
              <a:t>DICOM </a:t>
            </a: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뷰어</a:t>
            </a:r>
            <a:r>
              <a:rPr lang="en-US" sz="73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기능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4305300"/>
            <a:ext cx="8013700" cy="8331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4813300"/>
            <a:ext cx="7366000" cy="754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PanTool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ZoomTool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StackScrollTool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WindowLevelTool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LengthTool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AngleTool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RectangleROITool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BidirectionalTool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ArrowAnnotateTool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CircleROITool</a:t>
            </a:r>
          </a:p>
          <a:p>
            <a:pPr lvl="0" algn="l">
              <a:lnSpc>
                <a:spcPct val="116199"/>
              </a:lnSpc>
            </a:pPr>
            <a:r>
              <a:rPr lang="en" sz="3857" b="0" i="0" u="none" strike="noStrike" dirty="0">
                <a:solidFill>
                  <a:srgbClr val="000000"/>
                </a:solidFill>
                <a:latin typeface="Pretendard Regular"/>
              </a:rPr>
              <a:t>  MagnifyTool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74400" y="5130800"/>
            <a:ext cx="10363200" cy="66675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32800"/>
              </a:lnSpc>
            </a:pP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저희가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개발한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DICOM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뷰어는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Cornerstone.js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를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기반으로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,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필수적인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이미지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탐색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분석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도구를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제공합니다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.</a:t>
            </a:r>
          </a:p>
          <a:p>
            <a:pPr lvl="0" algn="just">
              <a:lnSpc>
                <a:spcPct val="132800"/>
              </a:lnSpc>
            </a:pPr>
            <a:r>
              <a:rPr lang="en" sz="4169" b="0" i="0" u="none" strike="noStrike" dirty="0">
                <a:solidFill>
                  <a:srgbClr val="595042"/>
                </a:solidFill>
                <a:latin typeface="Pretendard Light"/>
              </a:rPr>
              <a:t> </a:t>
            </a:r>
          </a:p>
          <a:p>
            <a:pPr lvl="0" algn="just">
              <a:lnSpc>
                <a:spcPct val="132800"/>
              </a:lnSpc>
            </a:pP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직관적인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마우스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컨트롤과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윈도우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 err="1">
                <a:solidFill>
                  <a:srgbClr val="595042"/>
                </a:solidFill>
                <a:ea typeface="Pretendard Light"/>
              </a:rPr>
              <a:t>레벨링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기능은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기본이며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,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거리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,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각도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,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관심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영역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지정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등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정확한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진단을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위한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핵심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분석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기능을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탑재하여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진료의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효율성과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정확성을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4169" b="0" i="0" u="none" strike="noStrike" dirty="0">
                <a:solidFill>
                  <a:srgbClr val="595042"/>
                </a:solidFill>
                <a:ea typeface="Pretendard Light"/>
              </a:rPr>
              <a:t>극대화했습니다</a:t>
            </a:r>
            <a:r>
              <a:rPr lang="en-US" sz="4169" b="0" i="0" u="none" strike="noStrike" dirty="0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51200" y="5346700"/>
            <a:ext cx="12877800" cy="302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0" y="660400"/>
            <a:ext cx="22479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21120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200" y="5765800"/>
            <a:ext cx="10922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6845300"/>
            <a:ext cx="18034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70200" y="4775200"/>
            <a:ext cx="17373600" cy="1778000"/>
          </a:xfrm>
          <a:prstGeom prst="rect">
            <a:avLst/>
          </a:prstGeom>
        </p:spPr>
        <p:txBody>
          <a:bodyPr lIns="0" tIns="381000" rIns="0" bIns="381000" rtlCol="0" anchor="ctr"/>
          <a:lstStyle/>
          <a:p>
            <a:pPr lvl="0" algn="ctr">
              <a:lnSpc>
                <a:spcPct val="66400"/>
              </a:lnSpc>
            </a:pPr>
            <a:r>
              <a:rPr lang="ko-KR" sz="10000" b="0" i="0" u="none" strike="noStrike" spc="-100">
                <a:solidFill>
                  <a:srgbClr val="595042"/>
                </a:solidFill>
                <a:ea typeface="Cormorant SemiBold"/>
              </a:rPr>
              <a:t>소프트웨어</a:t>
            </a:r>
            <a:r>
              <a:rPr lang="en-US" sz="10000" b="0" i="0" u="none" strike="noStrike" spc="-100">
                <a:solidFill>
                  <a:srgbClr val="595042"/>
                </a:solidFill>
                <a:latin typeface="Cormorant SemiBold"/>
              </a:rPr>
              <a:t> </a:t>
            </a:r>
            <a:r>
              <a:rPr lang="ko-KR" sz="10000" b="0" i="0" u="none" strike="noStrike" spc="-100">
                <a:solidFill>
                  <a:srgbClr val="595042"/>
                </a:solidFill>
                <a:ea typeface="Cormorant SemiBold"/>
              </a:rPr>
              <a:t>설계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" sz="7333" b="0" i="0" u="none" strike="noStrike">
                <a:solidFill>
                  <a:srgbClr val="595042"/>
                </a:solidFill>
                <a:latin typeface="Pretendard SemiBold"/>
              </a:rPr>
              <a:t>UseCase Diagram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7400" y="914400"/>
            <a:ext cx="6477000" cy="1206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18288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1500" y="23495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" sz="7333" b="0" i="0" u="none" strike="noStrike">
                <a:solidFill>
                  <a:srgbClr val="595042"/>
                </a:solidFill>
                <a:latin typeface="Pretendard SemiBold"/>
              </a:rPr>
              <a:t>ERD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3810000"/>
            <a:ext cx="7048500" cy="887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1689100"/>
            <a:ext cx="5473700" cy="11125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63700" y="3975100"/>
            <a:ext cx="74930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" sz="2933" b="0" i="0" u="none" strike="noStrike">
                <a:solidFill>
                  <a:srgbClr val="595042"/>
                </a:solidFill>
                <a:latin typeface="Pretendard SemiBold"/>
              </a:rPr>
              <a:t>PostgreSQL ERD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7100" y="1828800"/>
            <a:ext cx="74930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" sz="2933" b="0" i="0" u="none" strike="noStrike">
                <a:solidFill>
                  <a:srgbClr val="595042"/>
                </a:solidFill>
                <a:latin typeface="Pretendard SemiBold"/>
              </a:rPr>
              <a:t>Oracle ERD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18288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1500" y="23495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" sz="7333" b="0" i="0" u="none" strike="noStrike">
                <a:solidFill>
                  <a:srgbClr val="595042"/>
                </a:solidFill>
                <a:latin typeface="Pretendard SemiBold"/>
              </a:rPr>
              <a:t>ERD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300" y="1828800"/>
            <a:ext cx="16725900" cy="1066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18288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1500" y="23495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" sz="7333" b="0" i="0" u="none" strike="noStrike">
                <a:solidFill>
                  <a:srgbClr val="595042"/>
                </a:solidFill>
                <a:latin typeface="Pretendard SemiBold"/>
              </a:rPr>
              <a:t>Class Diagram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1689100"/>
            <a:ext cx="12179300" cy="1083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1663700"/>
            <a:ext cx="74930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" sz="2933" b="0" i="0" u="none" strike="noStrike">
                <a:solidFill>
                  <a:srgbClr val="595042"/>
                </a:solidFill>
                <a:latin typeface="Pretendard SemiBold"/>
              </a:rPr>
              <a:t>Resolver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" sz="7333" b="0" i="0" u="none" strike="noStrike">
                <a:solidFill>
                  <a:srgbClr val="595042"/>
                </a:solidFill>
                <a:latin typeface="Pretendard SemiBold"/>
              </a:rPr>
              <a:t>Sequence Diagram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143500"/>
            <a:ext cx="19951700" cy="694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2600" y="4483100"/>
            <a:ext cx="74930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" sz="2933" b="0" i="0" u="none" strike="noStrike">
                <a:solidFill>
                  <a:srgbClr val="595042"/>
                </a:solidFill>
                <a:ea typeface="Pretendard SemiBold"/>
              </a:rPr>
              <a:t>검색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" sz="7333" b="0" i="0" u="none" strike="noStrike">
                <a:solidFill>
                  <a:srgbClr val="595042"/>
                </a:solidFill>
                <a:latin typeface="Pretendard SemiBold"/>
              </a:rPr>
              <a:t>Sequence Diagram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7700" y="4572000"/>
            <a:ext cx="74930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이미지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주소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가져오기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500" y="4826000"/>
            <a:ext cx="16649700" cy="7912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" sz="7333" b="0" i="0" u="none" strike="noStrike">
                <a:solidFill>
                  <a:srgbClr val="595042"/>
                </a:solidFill>
                <a:latin typeface="Pretendard SemiBold"/>
              </a:rPr>
              <a:t>Sequence Diagram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13000" y="4483100"/>
            <a:ext cx="74930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이미지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다운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4483100"/>
            <a:ext cx="12115800" cy="8242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60400"/>
            <a:ext cx="214884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676900"/>
            <a:ext cx="10744200" cy="7620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46300" y="3238500"/>
            <a:ext cx="8521700" cy="2019300"/>
          </a:xfrm>
          <a:prstGeom prst="rect">
            <a:avLst/>
          </a:prstGeom>
        </p:spPr>
        <p:txBody>
          <a:bodyPr lIns="0" tIns="143933" rIns="0" bIns="143933" rtlCol="0" anchor="ctr"/>
          <a:lstStyle/>
          <a:p>
            <a:pPr lvl="0" algn="ctr">
              <a:lnSpc>
                <a:spcPct val="99600"/>
              </a:lnSpc>
            </a:pPr>
            <a:r>
              <a:rPr lang="en" sz="11333" b="0" i="0" u="none" strike="noStrike">
                <a:solidFill>
                  <a:srgbClr val="595042"/>
                </a:solidFill>
                <a:latin typeface="Cormoran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27500" y="5880100"/>
            <a:ext cx="4546600" cy="520700"/>
          </a:xfrm>
          <a:prstGeom prst="rect">
            <a:avLst/>
          </a:prstGeom>
        </p:spPr>
        <p:txBody>
          <a:bodyPr lIns="0" tIns="55879" rIns="0" bIns="55879" rtlCol="0" anchor="ctr"/>
          <a:lstStyle/>
          <a:p>
            <a:pPr lvl="0" algn="r">
              <a:lnSpc>
                <a:spcPct val="912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Medium"/>
              </a:rPr>
              <a:t>프로젝트</a:t>
            </a:r>
            <a:r>
              <a:rPr lang="en-US" sz="2933" b="0" i="0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Medium"/>
              </a:rPr>
              <a:t>개요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300" y="5829300"/>
            <a:ext cx="2159000" cy="622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068300" y="5918200"/>
            <a:ext cx="1663700" cy="4318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ctr">
              <a:lnSpc>
                <a:spcPct val="99600"/>
              </a:lnSpc>
            </a:pPr>
            <a:r>
              <a:rPr lang="en" sz="2400" b="0" i="0" u="none" strike="noStrike" spc="-72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4600" y="6121400"/>
            <a:ext cx="21590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827500" y="6997700"/>
            <a:ext cx="4546600" cy="520700"/>
          </a:xfrm>
          <a:prstGeom prst="rect">
            <a:avLst/>
          </a:prstGeom>
        </p:spPr>
        <p:txBody>
          <a:bodyPr lIns="0" tIns="55879" rIns="0" bIns="55879" rtlCol="0" anchor="ctr"/>
          <a:lstStyle/>
          <a:p>
            <a:pPr lvl="0" algn="r">
              <a:lnSpc>
                <a:spcPct val="912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Medium"/>
              </a:rPr>
              <a:t>팀원</a:t>
            </a:r>
            <a:r>
              <a:rPr lang="en-US" sz="2933" b="0" i="0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Medium"/>
              </a:rPr>
              <a:t>소개</a:t>
            </a:r>
            <a:r>
              <a:rPr lang="en-US" sz="2933" b="0" i="0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Medium"/>
              </a:rPr>
              <a:t>및</a:t>
            </a:r>
            <a:r>
              <a:rPr lang="en-US" sz="2933" b="0" i="0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Medium"/>
              </a:rPr>
              <a:t>과정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6946900"/>
            <a:ext cx="2159000" cy="622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144500" y="7035800"/>
            <a:ext cx="1498600" cy="4318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ctr">
              <a:lnSpc>
                <a:spcPct val="99600"/>
              </a:lnSpc>
            </a:pPr>
            <a:r>
              <a:rPr lang="en" sz="2400" b="0" i="0" u="none" strike="noStrike" spc="-72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4600" y="7251700"/>
            <a:ext cx="21590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827500" y="8115300"/>
            <a:ext cx="4546600" cy="520700"/>
          </a:xfrm>
          <a:prstGeom prst="rect">
            <a:avLst/>
          </a:prstGeom>
        </p:spPr>
        <p:txBody>
          <a:bodyPr lIns="0" tIns="55879" rIns="0" bIns="55879" rtlCol="0" anchor="ctr"/>
          <a:lstStyle/>
          <a:p>
            <a:pPr lvl="0" algn="r">
              <a:lnSpc>
                <a:spcPct val="912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Medium"/>
              </a:rPr>
              <a:t>핵심</a:t>
            </a:r>
            <a:r>
              <a:rPr lang="en-US" sz="2933" b="0" i="0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Medium"/>
              </a:rPr>
              <a:t>기능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8064500"/>
            <a:ext cx="2159000" cy="622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068300" y="8166100"/>
            <a:ext cx="1663700" cy="4318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ctr">
              <a:lnSpc>
                <a:spcPct val="99600"/>
              </a:lnSpc>
            </a:pPr>
            <a:r>
              <a:rPr lang="en" sz="2400" b="0" i="0" u="none" strike="noStrike" spc="-72">
                <a:solidFill>
                  <a:srgbClr val="595042"/>
                </a:solidFill>
                <a:latin typeface="Cormorant Bold"/>
              </a:rPr>
              <a:t>Chapter 03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4600" y="8369300"/>
            <a:ext cx="21590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6827500" y="9232900"/>
            <a:ext cx="4546600" cy="520700"/>
          </a:xfrm>
          <a:prstGeom prst="rect">
            <a:avLst/>
          </a:prstGeom>
        </p:spPr>
        <p:txBody>
          <a:bodyPr lIns="0" tIns="55879" rIns="0" bIns="55879" rtlCol="0" anchor="ctr"/>
          <a:lstStyle/>
          <a:p>
            <a:pPr lvl="0" algn="r">
              <a:lnSpc>
                <a:spcPct val="91299"/>
              </a:lnSpc>
            </a:pPr>
            <a:r>
              <a:rPr lang="ko-KR" altLang="en-US" sz="2933" dirty="0">
                <a:solidFill>
                  <a:srgbClr val="595042"/>
                </a:solidFill>
                <a:latin typeface="Pretendard Medium"/>
                <a:ea typeface="Pretendard Medium"/>
              </a:rPr>
              <a:t>소프트웨어</a:t>
            </a:r>
            <a:r>
              <a:rPr lang="en-US" sz="2933" b="0" i="0" u="none" strike="noStrike" dirty="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altLang="en-US" sz="2933" b="0" i="0" u="none" strike="noStrike" dirty="0">
                <a:solidFill>
                  <a:srgbClr val="595042"/>
                </a:solidFill>
                <a:ea typeface="Pretendard Medium"/>
              </a:rPr>
              <a:t>설계</a:t>
            </a:r>
            <a:endParaRPr lang="ko-KR" sz="2933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9182100"/>
            <a:ext cx="2159000" cy="622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068300" y="9283700"/>
            <a:ext cx="1663700" cy="4318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ctr">
              <a:lnSpc>
                <a:spcPct val="99600"/>
              </a:lnSpc>
            </a:pPr>
            <a:r>
              <a:rPr lang="en" sz="2400" b="0" i="0" u="none" strike="noStrike" spc="-72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4600" y="9486900"/>
            <a:ext cx="21590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827500" y="10350500"/>
            <a:ext cx="4546600" cy="520700"/>
          </a:xfrm>
          <a:prstGeom prst="rect">
            <a:avLst/>
          </a:prstGeom>
        </p:spPr>
        <p:txBody>
          <a:bodyPr lIns="0" tIns="55879" rIns="0" bIns="55879" rtlCol="0" anchor="ctr"/>
          <a:lstStyle/>
          <a:p>
            <a:pPr lvl="0" algn="r">
              <a:lnSpc>
                <a:spcPct val="91299"/>
              </a:lnSpc>
            </a:pPr>
            <a:r>
              <a:rPr lang="ko-KR" altLang="en-US" sz="2933" b="0" i="0" u="none" strike="noStrike" dirty="0">
                <a:solidFill>
                  <a:srgbClr val="595042"/>
                </a:solidFill>
                <a:ea typeface="Pretendard Medium"/>
              </a:rPr>
              <a:t>기술</a:t>
            </a:r>
            <a:r>
              <a:rPr lang="en-US" sz="2933" b="0" i="0" u="none" strike="noStrike" dirty="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altLang="en-US" sz="2933" b="0" i="0" u="none" strike="noStrike" dirty="0">
                <a:solidFill>
                  <a:srgbClr val="595042"/>
                </a:solidFill>
                <a:ea typeface="Pretendard Medium"/>
              </a:rPr>
              <a:t>스택</a:t>
            </a:r>
            <a:endParaRPr lang="ko-KR" sz="2933" b="0" i="0" u="none" strike="noStrike" dirty="0">
              <a:solidFill>
                <a:srgbClr val="595042"/>
              </a:solidFill>
              <a:ea typeface="Pretendard Medium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10299700"/>
            <a:ext cx="2159000" cy="622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068300" y="10401300"/>
            <a:ext cx="1663700" cy="4318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ctr">
              <a:lnSpc>
                <a:spcPct val="99600"/>
              </a:lnSpc>
            </a:pPr>
            <a:r>
              <a:rPr lang="en" sz="2400" b="0" i="0" u="none" strike="noStrike" spc="-72">
                <a:solidFill>
                  <a:srgbClr val="595042"/>
                </a:solidFill>
                <a:latin typeface="Cormorant Bold"/>
              </a:rPr>
              <a:t>Chapter 05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4600" y="10604500"/>
            <a:ext cx="2159000" cy="2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6827500" y="11468100"/>
            <a:ext cx="4546600" cy="520700"/>
          </a:xfrm>
          <a:prstGeom prst="rect">
            <a:avLst/>
          </a:prstGeom>
        </p:spPr>
        <p:txBody>
          <a:bodyPr lIns="0" tIns="55879" rIns="0" bIns="55879" rtlCol="0" anchor="ctr"/>
          <a:lstStyle/>
          <a:p>
            <a:pPr lvl="0" algn="r">
              <a:lnSpc>
                <a:spcPct val="91299"/>
              </a:lnSpc>
            </a:pPr>
            <a:r>
              <a:rPr lang="en" sz="2933" b="0" i="0" u="none" strike="noStrike">
                <a:solidFill>
                  <a:srgbClr val="595042"/>
                </a:solidFill>
                <a:ea typeface="Pretendard Medium"/>
              </a:rPr>
              <a:t>시연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300" y="11417300"/>
            <a:ext cx="2159000" cy="622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4600" y="11722100"/>
            <a:ext cx="2159000" cy="2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068300" y="11518900"/>
            <a:ext cx="1663700" cy="4318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ctr">
              <a:lnSpc>
                <a:spcPct val="99600"/>
              </a:lnSpc>
            </a:pPr>
            <a:r>
              <a:rPr lang="en" sz="2400" b="0" i="0" u="none" strike="noStrike" spc="-72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00100" y="3733800"/>
            <a:ext cx="7886700" cy="9398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41100"/>
              </a:lnSpc>
            </a:pPr>
            <a:r>
              <a:rPr lang="ko-KR" altLang="en-US" sz="2399" b="0" i="0" u="none" strike="noStrike" dirty="0">
                <a:solidFill>
                  <a:srgbClr val="595042"/>
                </a:solidFill>
                <a:ea typeface="Pretendard Light"/>
              </a:rPr>
              <a:t>하이브리드 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API </a:t>
            </a:r>
            <a:r>
              <a:rPr lang="ko-KR" altLang="en-US" sz="2399" b="0" i="0" u="none" strike="noStrike" dirty="0">
                <a:solidFill>
                  <a:srgbClr val="595042"/>
                </a:solidFill>
                <a:ea typeface="Pretendard Light"/>
              </a:rPr>
              <a:t>설계와 분산 데이터 아키텍처를 기반으로 구축된 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DICOM </a:t>
            </a:r>
            <a:r>
              <a:rPr lang="ko-KR" altLang="en-US" sz="2399" b="0" i="0" u="none" strike="noStrike" dirty="0">
                <a:solidFill>
                  <a:srgbClr val="595042"/>
                </a:solidFill>
                <a:ea typeface="Pretendard Light"/>
              </a:rPr>
              <a:t>뷰어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, </a:t>
            </a:r>
            <a:r>
              <a:rPr lang="en-US" altLang="ko-KR" sz="2399" b="0" i="0" u="none" strike="noStrike" dirty="0" err="1">
                <a:solidFill>
                  <a:srgbClr val="595042"/>
                </a:solidFill>
                <a:ea typeface="Pretendard Light"/>
              </a:rPr>
              <a:t>VisiDoc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 </a:t>
            </a:r>
            <a:r>
              <a:rPr lang="ko-KR" altLang="en-US" sz="2399" b="0" i="0" u="none" strike="noStrike" dirty="0">
                <a:solidFill>
                  <a:srgbClr val="595042"/>
                </a:solidFill>
                <a:ea typeface="Pretendard Light"/>
              </a:rPr>
              <a:t>프로젝트입니다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.</a:t>
            </a:r>
            <a:endParaRPr lang="en-US" sz="2399" b="0" i="0" u="none" strike="noStrike" dirty="0">
              <a:solidFill>
                <a:srgbClr val="595042"/>
              </a:solidFill>
              <a:latin typeface="Pretendard Light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137400" y="7581900"/>
            <a:ext cx="88900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35" name="TextBox 35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36" name="TextBox 36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Chapter 00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" sz="7333" b="0" i="0" u="none" strike="noStrike">
                <a:solidFill>
                  <a:srgbClr val="595042"/>
                </a:solidFill>
                <a:latin typeface="Pretendard SemiBold"/>
              </a:rPr>
              <a:t>Class Diagram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13000" y="4483100"/>
            <a:ext cx="74930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이미지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다운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5003800"/>
            <a:ext cx="211074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070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7686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en" sz="7333" b="0" i="0" u="none" strike="noStrike">
                <a:solidFill>
                  <a:srgbClr val="595042"/>
                </a:solidFill>
                <a:latin typeface="Pretendard SemiBold"/>
              </a:rPr>
              <a:t>Component Diagram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4114800"/>
            <a:ext cx="19964400" cy="8521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51200" y="5346700"/>
            <a:ext cx="12877800" cy="302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0" y="660400"/>
            <a:ext cx="22479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21120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200" y="5765800"/>
            <a:ext cx="10922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6845300"/>
            <a:ext cx="18034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70200" y="4775200"/>
            <a:ext cx="17373600" cy="1778000"/>
          </a:xfrm>
          <a:prstGeom prst="rect">
            <a:avLst/>
          </a:prstGeom>
        </p:spPr>
        <p:txBody>
          <a:bodyPr lIns="0" tIns="381000" rIns="0" bIns="381000" rtlCol="0" anchor="ctr"/>
          <a:lstStyle/>
          <a:p>
            <a:pPr lvl="0" algn="ctr">
              <a:lnSpc>
                <a:spcPct val="66400"/>
              </a:lnSpc>
            </a:pPr>
            <a:r>
              <a:rPr lang="ko-KR" sz="10000" b="0" i="0" u="none" strike="noStrike" spc="-100">
                <a:solidFill>
                  <a:srgbClr val="595042"/>
                </a:solidFill>
                <a:ea typeface="Cormorant SemiBold"/>
              </a:rPr>
              <a:t>기술</a:t>
            </a:r>
            <a:r>
              <a:rPr lang="en-US" sz="10000" b="0" i="0" u="none" strike="noStrike" spc="-100">
                <a:solidFill>
                  <a:srgbClr val="595042"/>
                </a:solidFill>
                <a:latin typeface="Cormorant SemiBold"/>
              </a:rPr>
              <a:t> </a:t>
            </a:r>
            <a:r>
              <a:rPr lang="ko-KR" sz="10000" b="0" i="0" u="none" strike="noStrike" spc="-100">
                <a:solidFill>
                  <a:srgbClr val="595042"/>
                </a:solidFill>
                <a:ea typeface="Cormorant SemiBold"/>
              </a:rPr>
              <a:t>스택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기술</a:t>
            </a:r>
            <a:r>
              <a:rPr lang="en-US" sz="73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스택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100" y="2717800"/>
            <a:ext cx="13385800" cy="9779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기술</a:t>
            </a:r>
            <a:r>
              <a:rPr lang="en-US" sz="73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스택</a:t>
            </a:r>
            <a:r>
              <a:rPr lang="en-US" sz="73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7200" y="3073400"/>
            <a:ext cx="9042400" cy="913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5473700"/>
            <a:ext cx="9144000" cy="657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63700" y="4953000"/>
            <a:ext cx="38862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" sz="2933" b="0" i="0" u="none" strike="noStrike">
                <a:solidFill>
                  <a:srgbClr val="595042"/>
                </a:solidFill>
                <a:ea typeface="Pretendard SemiBold"/>
              </a:rPr>
              <a:t>프론트엔드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88800" y="2552700"/>
            <a:ext cx="38862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" sz="2933" b="0" i="0" u="none" strike="noStrike">
                <a:solidFill>
                  <a:srgbClr val="595042"/>
                </a:solidFill>
                <a:ea typeface="Pretendard SemiBold"/>
              </a:rPr>
              <a:t>백엔드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기술</a:t>
            </a:r>
            <a:r>
              <a:rPr lang="en-US" sz="73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스택</a:t>
            </a:r>
            <a:r>
              <a:rPr lang="en-US" sz="73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5232400"/>
            <a:ext cx="11036300" cy="7061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17700" y="4711700"/>
            <a:ext cx="74930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" sz="2933" b="0" i="0" u="none" strike="noStrike">
                <a:solidFill>
                  <a:srgbClr val="595042"/>
                </a:solidFill>
                <a:latin typeface="Pretendard SemiBold"/>
              </a:rPr>
              <a:t>Infrastructure &amp; DevOps
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51200" y="5346700"/>
            <a:ext cx="12877800" cy="302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0" y="660400"/>
            <a:ext cx="22479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21120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200" y="5765800"/>
            <a:ext cx="10922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6845300"/>
            <a:ext cx="18034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06700" y="4470400"/>
            <a:ext cx="17500600" cy="2374900"/>
          </a:xfrm>
          <a:prstGeom prst="rect">
            <a:avLst/>
          </a:prstGeom>
        </p:spPr>
        <p:txBody>
          <a:bodyPr lIns="0" tIns="508000" rIns="0" bIns="508000" rtlCol="0" anchor="ctr"/>
          <a:lstStyle/>
          <a:p>
            <a:pPr lvl="0" algn="ctr">
              <a:lnSpc>
                <a:spcPct val="66400"/>
              </a:lnSpc>
            </a:pPr>
            <a:r>
              <a:rPr lang="en" sz="13333" b="0" i="0" u="none" strike="noStrike" spc="-133">
                <a:solidFill>
                  <a:srgbClr val="595042"/>
                </a:solidFill>
                <a:ea typeface="Cormorant SemiBold"/>
              </a:rPr>
              <a:t>시연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51200" y="5346700"/>
            <a:ext cx="12877800" cy="302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0" y="660400"/>
            <a:ext cx="22479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21120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200" y="5765800"/>
            <a:ext cx="10922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6845300"/>
            <a:ext cx="18034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06700" y="4470400"/>
            <a:ext cx="17500600" cy="2374900"/>
          </a:xfrm>
          <a:prstGeom prst="rect">
            <a:avLst/>
          </a:prstGeom>
        </p:spPr>
        <p:txBody>
          <a:bodyPr lIns="0" tIns="508000" rIns="0" bIns="508000" rtlCol="0" anchor="ctr"/>
          <a:lstStyle/>
          <a:p>
            <a:pPr lvl="0" algn="ctr">
              <a:lnSpc>
                <a:spcPct val="66400"/>
              </a:lnSpc>
            </a:pPr>
            <a:r>
              <a:rPr lang="en" sz="13333" b="0" i="0" u="none" strike="noStrike" spc="-133">
                <a:solidFill>
                  <a:srgbClr val="595042"/>
                </a:solidFill>
                <a:latin typeface="Cormorant SemiBold"/>
              </a:rPr>
              <a:t>Q&amp;A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51200" y="5346700"/>
            <a:ext cx="12877800" cy="302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0" y="660400"/>
            <a:ext cx="22479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21120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200" y="5765800"/>
            <a:ext cx="1092200" cy="2184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22500" y="2184400"/>
            <a:ext cx="13081000" cy="5537200"/>
          </a:xfrm>
          <a:prstGeom prst="rect">
            <a:avLst/>
          </a:prstGeom>
        </p:spPr>
        <p:txBody>
          <a:bodyPr lIns="0" tIns="755199" rIns="0" bIns="755199" rtlCol="0" anchor="ctr"/>
          <a:lstStyle/>
          <a:p>
            <a:pPr lvl="0" algn="l">
              <a:lnSpc>
                <a:spcPct val="66400"/>
              </a:lnSpc>
            </a:pPr>
            <a:r>
              <a:rPr lang="en" sz="19821" b="0" i="0" u="none" strike="noStrike" spc="-198" dirty="0">
                <a:solidFill>
                  <a:srgbClr val="595042"/>
                </a:solidFill>
                <a:latin typeface="Cormorant SemiBold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22500" y="1968500"/>
            <a:ext cx="8470900" cy="86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56040"/>
              </a:lnSpc>
            </a:pPr>
            <a:r>
              <a:rPr lang="en" sz="4890" b="0" i="0" u="none" strike="noStrike">
                <a:solidFill>
                  <a:srgbClr val="595042"/>
                </a:solidFill>
                <a:latin typeface="Pretendard Medium"/>
              </a:rPr>
              <a:t>VisiDoc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00" y="11176000"/>
            <a:ext cx="183134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543800" y="11811000"/>
            <a:ext cx="12700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601700" y="11811000"/>
            <a:ext cx="1270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22500" y="10490200"/>
            <a:ext cx="30226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56040"/>
              </a:lnSpc>
            </a:pPr>
            <a:r>
              <a:rPr lang="en" sz="2933" b="0" i="0" u="none" strike="noStrike">
                <a:solidFill>
                  <a:srgbClr val="595042"/>
                </a:solidFill>
                <a:ea typeface="Cormorant Bold"/>
              </a:rPr>
              <a:t>도라에몽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84700" y="11849100"/>
            <a:ext cx="33147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56040"/>
              </a:lnSpc>
            </a:pPr>
            <a:r>
              <a:rPr lang="en" sz="3200" b="0" i="0" u="none" strike="noStrike">
                <a:solidFill>
                  <a:srgbClr val="595042"/>
                </a:solidFill>
                <a:ea typeface="Cormorant Bold"/>
              </a:rPr>
              <a:t>박규태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42600" y="11849100"/>
            <a:ext cx="33147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56040"/>
              </a:lnSpc>
            </a:pPr>
            <a:r>
              <a:rPr lang="en" sz="3200" b="0" i="0" u="none" strike="noStrike">
                <a:solidFill>
                  <a:srgbClr val="595042"/>
                </a:solidFill>
                <a:ea typeface="Cormorant Bold"/>
              </a:rPr>
              <a:t>김동현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14700" y="11849100"/>
            <a:ext cx="42418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56040"/>
              </a:lnSpc>
            </a:pPr>
            <a:r>
              <a:rPr lang="en" sz="3200" b="0" i="0" u="none" strike="noStrike">
                <a:solidFill>
                  <a:srgbClr val="595042"/>
                </a:solidFill>
                <a:ea typeface="Cormorant Bold"/>
              </a:rPr>
              <a:t>김윤진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9" name="TextBox 19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51200" y="5346700"/>
            <a:ext cx="12877800" cy="302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0" y="660400"/>
            <a:ext cx="22479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21120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200" y="5765800"/>
            <a:ext cx="10922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6845300"/>
            <a:ext cx="18034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06700" y="4470400"/>
            <a:ext cx="17500600" cy="2374900"/>
          </a:xfrm>
          <a:prstGeom prst="rect">
            <a:avLst/>
          </a:prstGeom>
        </p:spPr>
        <p:txBody>
          <a:bodyPr lIns="0" tIns="508000" rIns="0" bIns="508000" rtlCol="0" anchor="ctr"/>
          <a:lstStyle/>
          <a:p>
            <a:pPr lvl="0" algn="ctr">
              <a:lnSpc>
                <a:spcPct val="66400"/>
              </a:lnSpc>
            </a:pPr>
            <a:r>
              <a:rPr lang="ko-KR" sz="13333" b="0" i="0" u="none" strike="noStrike" spc="-133">
                <a:solidFill>
                  <a:srgbClr val="595042"/>
                </a:solidFill>
                <a:ea typeface="Cormorant SemiBold"/>
              </a:rPr>
              <a:t>프로젝트</a:t>
            </a:r>
            <a:r>
              <a:rPr lang="en-US" sz="13333" b="0" i="0" u="none" strike="noStrike" spc="-133">
                <a:solidFill>
                  <a:srgbClr val="595042"/>
                </a:solidFill>
                <a:latin typeface="Cormorant SemiBold"/>
              </a:rPr>
              <a:t> </a:t>
            </a:r>
            <a:r>
              <a:rPr lang="ko-KR" sz="13333" b="0" i="0" u="none" strike="noStrike" spc="-133">
                <a:solidFill>
                  <a:srgbClr val="595042"/>
                </a:solidFill>
                <a:ea typeface="Cormorant SemiBold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950" y="4343400"/>
            <a:ext cx="6286500" cy="798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800" y="6096000"/>
            <a:ext cx="15240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8953500"/>
            <a:ext cx="5588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62200" y="4711700"/>
            <a:ext cx="1778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Keyword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7300" y="7912100"/>
            <a:ext cx="4953000" cy="1041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프로젝트</a:t>
            </a:r>
            <a:r>
              <a:rPr lang="en-US" sz="2933" b="0" i="0" u="none" strike="noStrike" spc="59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주제</a:t>
            </a:r>
            <a:r>
              <a:rPr lang="en-US" sz="2933" b="0" i="0" u="none" strike="noStrike" spc="59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및</a:t>
            </a:r>
            <a:r>
              <a:rPr lang="en-US" sz="2933" b="0" i="0" u="none" strike="noStrike" spc="59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선정</a:t>
            </a:r>
            <a:r>
              <a:rPr lang="en-US" sz="2933" b="0" i="0" u="none" strike="noStrike" spc="59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배경</a:t>
            </a:r>
            <a:r>
              <a:rPr lang="en-US" sz="2933" b="0" i="0" u="none" strike="noStrike" spc="59" dirty="0">
                <a:solidFill>
                  <a:srgbClr val="595042"/>
                </a:solidFill>
                <a:latin typeface="Pretendard SemiBold"/>
              </a:rPr>
              <a:t>, </a:t>
            </a:r>
          </a:p>
          <a:p>
            <a:pPr lvl="0" algn="ctr">
              <a:lnSpc>
                <a:spcPct val="116199"/>
              </a:lnSpc>
            </a:pP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기획의도</a:t>
            </a:r>
            <a:b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</a:br>
            <a:endParaRPr lang="ko-KR" sz="2933" b="0" i="0" u="none" strike="noStrike" spc="59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51050" y="9283700"/>
            <a:ext cx="5930900" cy="18923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이기종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데이터베이스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(Oracle, PostgreSQL)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환경의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의료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영상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데이터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(DICOM)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를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연동하여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,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웹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기반의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진단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소견서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작성을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지원하는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차세대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PACS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뷰어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시스템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구축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endParaRPr lang="ko-KR" sz="2400" b="0" i="0" u="none" strike="noStrike" dirty="0">
              <a:solidFill>
                <a:srgbClr val="595042"/>
              </a:solidFill>
              <a:ea typeface="Pretendard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0" y="4356100"/>
            <a:ext cx="6286500" cy="7988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8400" y="8966200"/>
            <a:ext cx="55880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042400" y="4711700"/>
            <a:ext cx="1778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Keyword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50350" y="7759700"/>
            <a:ext cx="4953000" cy="5207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프로젝트</a:t>
            </a:r>
            <a:r>
              <a:rPr lang="en-US" sz="2933" b="0" i="0" u="none" strike="noStrike" spc="59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구조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31250" y="9166225"/>
            <a:ext cx="6064250" cy="259715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25.08.18 ~ 25.09.12(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약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4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주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)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프로젝트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개발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하이브리드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아키텍처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설계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구축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 dirty="0" err="1">
                <a:solidFill>
                  <a:srgbClr val="595042"/>
                </a:solidFill>
                <a:ea typeface="Pretendard Light"/>
              </a:rPr>
              <a:t>백엔드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(Spring): Multi-DB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연동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API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개발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프론트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(Next.js): DICOM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뷰어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핵심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기능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구현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배포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: Docker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기반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서버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배포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완료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endParaRPr lang="ko-KR" sz="2400" b="0" i="0" u="none" strike="noStrike" dirty="0">
              <a:solidFill>
                <a:srgbClr val="595042"/>
              </a:solidFill>
              <a:ea typeface="Pretendard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63800" y="4356100"/>
            <a:ext cx="6286500" cy="7988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19400" y="8991600"/>
            <a:ext cx="5588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3100" y="6096000"/>
            <a:ext cx="1524000" cy="152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4400" y="6096000"/>
            <a:ext cx="1524000" cy="1524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684500" y="4711700"/>
            <a:ext cx="1778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Keyword 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836900" y="8077200"/>
            <a:ext cx="4953000" cy="5207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활용방안</a:t>
            </a:r>
            <a:r>
              <a:rPr lang="en-US" sz="2933" b="0" i="0" u="none" strike="noStrike" spc="59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및</a:t>
            </a:r>
            <a:r>
              <a:rPr lang="en-US" alt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 </a:t>
            </a: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기대</a:t>
            </a:r>
            <a:r>
              <a:rPr lang="en-US" sz="2933" b="0" i="0" u="none" strike="noStrike" spc="59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  <a:t>효과</a:t>
            </a:r>
            <a:br>
              <a:rPr lang="ko-KR" sz="2933" b="0" i="0" u="none" strike="noStrike" spc="59" dirty="0">
                <a:solidFill>
                  <a:srgbClr val="595042"/>
                </a:solidFill>
                <a:ea typeface="Pretendard SemiBold"/>
              </a:rPr>
            </a:br>
            <a:endParaRPr lang="ko-KR" sz="2933" b="0" i="0" u="none" strike="noStrike" spc="59" dirty="0">
              <a:solidFill>
                <a:srgbClr val="595042"/>
              </a:solidFill>
              <a:ea typeface="Pretendard Semi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220950" y="9277350"/>
            <a:ext cx="5930900" cy="287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원격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진료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altLang="en-US" sz="2400" dirty="0">
                <a:solidFill>
                  <a:srgbClr val="595042"/>
                </a:solidFill>
                <a:latin typeface="Pretendard Light"/>
                <a:ea typeface="Pretendard Light"/>
              </a:rPr>
              <a:t>의사간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 err="1">
                <a:solidFill>
                  <a:srgbClr val="595042"/>
                </a:solidFill>
                <a:ea typeface="Pretendard Light"/>
              </a:rPr>
              <a:t>협진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모바일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환경에서의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신속한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영상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확인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의료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데이터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교육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연구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자료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활용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의료진의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업무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효율성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생산성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향상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웹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기반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시스템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도입으로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IT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비용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절감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신속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·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정확한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진단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통한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의료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서비스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질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개선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endParaRPr lang="ko-KR" sz="2400" b="0" i="0" u="none" strike="noStrike" dirty="0">
              <a:solidFill>
                <a:srgbClr val="595042"/>
              </a:solidFill>
              <a:ea typeface="Pretendard Ligh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프로젝트</a:t>
            </a:r>
            <a:r>
              <a:rPr lang="en-US" sz="7333" b="0" i="0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7333" b="0" i="0" u="none" strike="noStrike">
                <a:solidFill>
                  <a:srgbClr val="595042"/>
                </a:solidFill>
                <a:ea typeface="Pretendard SemiBold"/>
              </a:rPr>
              <a:t>개요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51200" y="5346700"/>
            <a:ext cx="12877800" cy="302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0" y="660400"/>
            <a:ext cx="22479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21120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200" y="5765800"/>
            <a:ext cx="10922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6845300"/>
            <a:ext cx="18034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70200" y="4775200"/>
            <a:ext cx="17373600" cy="1778000"/>
          </a:xfrm>
          <a:prstGeom prst="rect">
            <a:avLst/>
          </a:prstGeom>
        </p:spPr>
        <p:txBody>
          <a:bodyPr lIns="0" tIns="381000" rIns="0" bIns="381000" rtlCol="0" anchor="ctr"/>
          <a:lstStyle/>
          <a:p>
            <a:pPr lvl="0" algn="ctr">
              <a:lnSpc>
                <a:spcPct val="66400"/>
              </a:lnSpc>
            </a:pPr>
            <a:r>
              <a:rPr lang="ko-KR" sz="9999" b="0" i="0" u="none" strike="noStrike" spc="-100">
                <a:solidFill>
                  <a:srgbClr val="595042"/>
                </a:solidFill>
                <a:ea typeface="Cormorant SemiBold"/>
              </a:rPr>
              <a:t>팀원</a:t>
            </a:r>
            <a:r>
              <a:rPr lang="en-US" sz="9999" b="0" i="0" u="none" strike="noStrike" spc="-100">
                <a:solidFill>
                  <a:srgbClr val="595042"/>
                </a:solidFill>
                <a:latin typeface="Cormorant SemiBold"/>
              </a:rPr>
              <a:t> </a:t>
            </a:r>
            <a:r>
              <a:rPr lang="ko-KR" sz="9999" b="0" i="0" u="none" strike="noStrike" spc="-100">
                <a:solidFill>
                  <a:srgbClr val="595042"/>
                </a:solidFill>
                <a:ea typeface="Cormorant SemiBold"/>
              </a:rPr>
              <a:t>소개</a:t>
            </a:r>
            <a:r>
              <a:rPr lang="en-US" sz="9999" b="0" i="0" u="none" strike="noStrike" spc="-100">
                <a:solidFill>
                  <a:srgbClr val="595042"/>
                </a:solidFill>
                <a:latin typeface="Cormorant SemiBold"/>
              </a:rPr>
              <a:t> </a:t>
            </a:r>
            <a:r>
              <a:rPr lang="ko-KR" sz="9999" b="0" i="0" u="none" strike="noStrike" spc="-100">
                <a:solidFill>
                  <a:srgbClr val="595042"/>
                </a:solidFill>
                <a:ea typeface="Cormorant SemiBold"/>
              </a:rPr>
              <a:t>및</a:t>
            </a:r>
            <a:r>
              <a:rPr lang="en-US" sz="9999" b="0" i="0" u="none" strike="noStrike" spc="-100">
                <a:solidFill>
                  <a:srgbClr val="595042"/>
                </a:solidFill>
                <a:latin typeface="Cormorant SemiBold"/>
              </a:rPr>
              <a:t> </a:t>
            </a:r>
            <a:r>
              <a:rPr lang="ko-KR" sz="9999" b="0" i="0" u="none" strike="noStrike" spc="-100">
                <a:solidFill>
                  <a:srgbClr val="595042"/>
                </a:solidFill>
                <a:ea typeface="Cormorant SemiBold"/>
              </a:rPr>
              <a:t>과정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723900"/>
            <a:ext cx="214884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676900"/>
            <a:ext cx="6477000" cy="7620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7800" y="3835400"/>
            <a:ext cx="8521700" cy="2019300"/>
          </a:xfrm>
          <a:prstGeom prst="rect">
            <a:avLst/>
          </a:prstGeom>
        </p:spPr>
        <p:txBody>
          <a:bodyPr lIns="0" tIns="143933" rIns="0" bIns="143933" rtlCol="0" anchor="ctr"/>
          <a:lstStyle/>
          <a:p>
            <a:pPr lvl="0" algn="ctr">
              <a:lnSpc>
                <a:spcPct val="99600"/>
              </a:lnSpc>
            </a:pPr>
            <a:r>
              <a:rPr lang="ko-KR" sz="11333" b="0" i="0" u="none" strike="noStrike">
                <a:solidFill>
                  <a:srgbClr val="595042"/>
                </a:solidFill>
                <a:ea typeface="Cormorant Bold"/>
              </a:rPr>
              <a:t>팀원</a:t>
            </a:r>
            <a:r>
              <a:rPr lang="en-US" sz="11333" b="0" i="0" u="none" strike="noStrike">
                <a:solidFill>
                  <a:srgbClr val="595042"/>
                </a:solidFill>
                <a:latin typeface="Cormorant Bold"/>
              </a:rPr>
              <a:t> </a:t>
            </a:r>
            <a:r>
              <a:rPr lang="ko-KR" sz="11333" b="0" i="0" u="none" strike="noStrike">
                <a:solidFill>
                  <a:srgbClr val="595042"/>
                </a:solidFill>
                <a:ea typeface="Cormorant Bold"/>
              </a:rPr>
              <a:t>소개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454400" y="7416800"/>
            <a:ext cx="8890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9500" y="2781300"/>
            <a:ext cx="2984500" cy="2984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988800" y="3238500"/>
            <a:ext cx="38862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ko-KR" sz="2933" b="0" i="0" u="none" strike="noStrike">
                <a:solidFill>
                  <a:srgbClr val="595042"/>
                </a:solidFill>
                <a:ea typeface="Pretendard SemiBold"/>
              </a:rPr>
              <a:t>풀스택</a:t>
            </a:r>
            <a:r>
              <a:rPr lang="en-US" sz="2933" b="0" i="0" u="none" strike="noStrike">
                <a:solidFill>
                  <a:srgbClr val="595042"/>
                </a:solidFill>
                <a:latin typeface="Pretendard SemiBold"/>
              </a:rPr>
              <a:t> &amp; DevOps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88800" y="3822700"/>
            <a:ext cx="14249400" cy="1460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의료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영상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뷰어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(DICOM)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분석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도구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개발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
Multi-DB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백엔드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아키텍처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설계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API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구축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
AWS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기반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인프라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구축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CI/CD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배포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자동화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71000" y="4025900"/>
            <a:ext cx="18288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3333" b="1" i="0" u="none" strike="noStrike">
                <a:solidFill>
                  <a:srgbClr val="595042"/>
                </a:solidFill>
                <a:ea typeface="Cormorant Bold"/>
              </a:rPr>
              <a:t>박규태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88800" y="6578600"/>
            <a:ext cx="38862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" sz="2933" b="0" i="0" u="none" strike="noStrike">
                <a:solidFill>
                  <a:srgbClr val="595042"/>
                </a:solidFill>
                <a:ea typeface="Pretendard SemiBold"/>
              </a:rPr>
              <a:t>풀스택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88800" y="7162800"/>
            <a:ext cx="13906500" cy="1460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JWT, Spring Security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기반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인증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API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JPA CRUD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계층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구현</a:t>
            </a:r>
            <a:br>
              <a:rPr lang="ko-KR" sz="2400" b="0" i="0" u="none" strike="noStrike">
                <a:solidFill>
                  <a:srgbClr val="595042"/>
                </a:solidFill>
                <a:ea typeface="Pretendard Light"/>
              </a:rPr>
            </a:b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이종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DB(Oracle, PG)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연동을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위한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GraphQL API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개발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
React Context API, WebSocket(STOMP)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클라이언트</a:t>
            </a:r>
            <a:r>
              <a:rPr lang="en-US" sz="2400" b="0" i="0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595042"/>
                </a:solidFill>
                <a:ea typeface="Pretendard Light"/>
              </a:rPr>
              <a:t>연동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00" y="6134100"/>
            <a:ext cx="2984500" cy="2984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271000" y="7315200"/>
            <a:ext cx="18288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3333" b="1" i="0" u="none" strike="noStrike">
                <a:solidFill>
                  <a:srgbClr val="595042"/>
                </a:solidFill>
                <a:ea typeface="Cormorant Bold"/>
              </a:rPr>
              <a:t>김동현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95150" y="9845675"/>
            <a:ext cx="38862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ko-KR" sz="2933" b="0" i="0" u="none" strike="noStrike" dirty="0">
                <a:solidFill>
                  <a:srgbClr val="595042"/>
                </a:solidFill>
                <a:ea typeface="Pretendard SemiBold"/>
              </a:rPr>
              <a:t>프론트</a:t>
            </a:r>
            <a:r>
              <a:rPr lang="en-US" sz="2933" b="0" i="0" u="none" strike="noStrike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933" b="0" i="0" u="none" strike="noStrike" dirty="0">
                <a:solidFill>
                  <a:srgbClr val="595042"/>
                </a:solidFill>
                <a:ea typeface="Pretendard SemiBold"/>
              </a:rPr>
              <a:t>엔드</a:t>
            </a:r>
            <a:r>
              <a:rPr lang="en-US" sz="2933" b="0" i="0" u="none" strike="noStrike" dirty="0">
                <a:solidFill>
                  <a:srgbClr val="595042"/>
                </a:solidFill>
                <a:latin typeface="Pretendard SemiBold"/>
              </a:rPr>
              <a:t> &amp; UI/UX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88800" y="10655300"/>
            <a:ext cx="15138400" cy="1460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CSS Modules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기반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반응형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웹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디자인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전체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페이지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UI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개발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
Figma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를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활용한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디자인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시스템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구축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UX/UI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설계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주도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
Component Diagram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작성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뷰어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기술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검증</a:t>
            </a:r>
            <a:r>
              <a:rPr lang="en-US" sz="2400" b="0" i="0" u="none" strike="noStrike" dirty="0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  <a:t>지원</a:t>
            </a:r>
            <a:br>
              <a:rPr lang="ko-KR" sz="2400" b="0" i="0" u="none" strike="noStrike" dirty="0">
                <a:solidFill>
                  <a:srgbClr val="595042"/>
                </a:solidFill>
                <a:ea typeface="Pretendard Light"/>
              </a:rPr>
            </a:br>
            <a:endParaRPr lang="ko-KR" sz="2400" b="0" i="0" u="none" strike="noStrike" dirty="0">
              <a:solidFill>
                <a:srgbClr val="595042"/>
              </a:solidFill>
              <a:ea typeface="Pretendard Light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9500" y="9486900"/>
            <a:ext cx="2984500" cy="2984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321800" y="10680700"/>
            <a:ext cx="18288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3333" b="1" i="0" u="none" strike="noStrike">
                <a:solidFill>
                  <a:srgbClr val="595042"/>
                </a:solidFill>
                <a:ea typeface="Cormorant Bold"/>
              </a:rPr>
              <a:t>김윤진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666750"/>
            <a:ext cx="216281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387600"/>
            <a:ext cx="21488400" cy="486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2641600"/>
            <a:ext cx="9918700" cy="421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8800" y="9690100"/>
            <a:ext cx="17780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49900" y="7899400"/>
            <a:ext cx="2997200" cy="299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8100" y="8978900"/>
            <a:ext cx="13335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0500" y="8877300"/>
            <a:ext cx="1651000" cy="165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6100" y="9232900"/>
            <a:ext cx="952500" cy="952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162300" y="8255000"/>
            <a:ext cx="7874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Step 1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1800" y="8877300"/>
            <a:ext cx="1651000" cy="165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4700" y="9232900"/>
            <a:ext cx="952500" cy="952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200900" y="8255000"/>
            <a:ext cx="8128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Step 2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33100" y="8877300"/>
            <a:ext cx="1651000" cy="165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76000" y="9232900"/>
            <a:ext cx="952500" cy="952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252200" y="8255000"/>
            <a:ext cx="8128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Step 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71700" y="8877300"/>
            <a:ext cx="1651000" cy="1651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27300" y="9232900"/>
            <a:ext cx="952500" cy="952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5290800" y="8255000"/>
            <a:ext cx="825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Step 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342100" y="8255000"/>
            <a:ext cx="825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2266" b="0" i="0" u="none" strike="noStrike">
                <a:solidFill>
                  <a:srgbClr val="595042"/>
                </a:solidFill>
                <a:latin typeface="Cormorant Bold"/>
              </a:rPr>
              <a:t>Step 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16150" y="10947400"/>
            <a:ext cx="2679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5329"/>
              </a:lnSpc>
            </a:pP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사전</a:t>
            </a:r>
            <a:r>
              <a:rPr lang="en-US" sz="2666" b="0" i="0" u="none" strike="noStrike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기획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61100" y="10947400"/>
            <a:ext cx="2679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5329"/>
              </a:lnSpc>
            </a:pP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기반</a:t>
            </a:r>
            <a:r>
              <a:rPr lang="en-US" sz="2666" b="0" i="0" u="none" strike="noStrike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구축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65300" y="11734800"/>
            <a:ext cx="35814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" sz="2400" b="0" i="0" u="none" strike="noStrike" dirty="0">
                <a:solidFill>
                  <a:srgbClr val="595042"/>
                </a:solidFill>
                <a:latin typeface="Pretendard Light"/>
              </a:rPr>
              <a:t>8/18 ~ 8/21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16600" y="11734800"/>
            <a:ext cx="35814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" sz="2400" b="0" i="0" u="none" strike="noStrike">
                <a:solidFill>
                  <a:srgbClr val="595042"/>
                </a:solidFill>
                <a:latin typeface="Pretendard Light"/>
              </a:rPr>
              <a:t>8/22 ~ 8/27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67900" y="11734800"/>
            <a:ext cx="35814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" sz="2400" b="0" i="0" u="none" strike="noStrike">
                <a:solidFill>
                  <a:srgbClr val="595042"/>
                </a:solidFill>
                <a:latin typeface="Pretendard Light"/>
              </a:rPr>
              <a:t>8/28 ~ 9/5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906500" y="11734800"/>
            <a:ext cx="35814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" sz="2400" b="0" i="0" u="none" strike="noStrike">
                <a:solidFill>
                  <a:srgbClr val="595042"/>
                </a:solidFill>
                <a:latin typeface="Pretendard Light"/>
              </a:rPr>
              <a:t>9/6 ~ 9/10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957800" y="11734800"/>
            <a:ext cx="35814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" sz="2400" b="0" i="0" u="none" strike="noStrike">
                <a:solidFill>
                  <a:srgbClr val="595042"/>
                </a:solidFill>
                <a:latin typeface="Pretendard Light"/>
              </a:rPr>
              <a:t>9/11 ~ 9/12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3825" y="10947400"/>
            <a:ext cx="2679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5329"/>
              </a:lnSpc>
            </a:pP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핵심</a:t>
            </a:r>
            <a:r>
              <a:rPr lang="en-US" sz="2666" b="0" i="0" u="none" strike="noStrike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기능</a:t>
            </a:r>
            <a:r>
              <a:rPr lang="en-US" sz="2666" b="0" i="0" u="none" strike="noStrike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개발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73175" y="10966450"/>
            <a:ext cx="335915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5329"/>
              </a:lnSpc>
            </a:pP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기능</a:t>
            </a:r>
            <a:r>
              <a:rPr lang="en-US" sz="2666" b="0" i="0" u="none" strike="noStrike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테스트</a:t>
            </a:r>
            <a:r>
              <a:rPr lang="en-US" sz="2666" b="0" i="0" u="none" strike="noStrike" dirty="0">
                <a:solidFill>
                  <a:srgbClr val="595042"/>
                </a:solidFill>
                <a:latin typeface="Pretendard SemiBold"/>
              </a:rPr>
              <a:t> &amp; </a:t>
            </a: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배포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148300" y="10966450"/>
            <a:ext cx="32258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5329"/>
              </a:lnSpc>
            </a:pP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최종</a:t>
            </a:r>
            <a:r>
              <a:rPr lang="en-US" sz="2666" b="0" i="0" u="none" strike="noStrike" dirty="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테스트</a:t>
            </a:r>
            <a:r>
              <a:rPr lang="en-US" sz="2666" b="0" i="0" u="none" strike="noStrike" dirty="0">
                <a:solidFill>
                  <a:srgbClr val="595042"/>
                </a:solidFill>
                <a:latin typeface="Pretendard SemiBold"/>
              </a:rPr>
              <a:t> &amp; </a:t>
            </a:r>
            <a:r>
              <a:rPr lang="ko-KR" sz="2666" b="0" i="0" u="none" strike="noStrike" dirty="0">
                <a:solidFill>
                  <a:srgbClr val="595042"/>
                </a:solidFill>
                <a:ea typeface="Pretendard SemiBold"/>
              </a:rPr>
              <a:t>발표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306300" y="5562600"/>
            <a:ext cx="7886700" cy="939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399" b="0" i="0" u="none" strike="noStrike" dirty="0">
                <a:solidFill>
                  <a:srgbClr val="595042"/>
                </a:solidFill>
                <a:ea typeface="Pretendard Light"/>
              </a:rPr>
              <a:t>하이브리드 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API </a:t>
            </a:r>
            <a:r>
              <a:rPr lang="ko-KR" altLang="en-US" sz="2399" b="0" i="0" u="none" strike="noStrike" dirty="0">
                <a:solidFill>
                  <a:srgbClr val="595042"/>
                </a:solidFill>
                <a:ea typeface="Pretendard Light"/>
              </a:rPr>
              <a:t>설계와 분산 데이터 아키텍처를 기반으로 구축된 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DICOM </a:t>
            </a:r>
            <a:r>
              <a:rPr lang="ko-KR" altLang="en-US" sz="2399" b="0" i="0" u="none" strike="noStrike" dirty="0">
                <a:solidFill>
                  <a:srgbClr val="595042"/>
                </a:solidFill>
                <a:ea typeface="Pretendard Light"/>
              </a:rPr>
              <a:t>뷰어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, </a:t>
            </a:r>
            <a:r>
              <a:rPr lang="en-US" altLang="ko-KR" sz="2399" b="0" i="0" u="none" strike="noStrike" dirty="0" err="1">
                <a:solidFill>
                  <a:srgbClr val="595042"/>
                </a:solidFill>
                <a:ea typeface="Pretendard Light"/>
              </a:rPr>
              <a:t>VisiDoc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 </a:t>
            </a:r>
            <a:r>
              <a:rPr lang="ko-KR" altLang="en-US" sz="2399" b="0" i="0" u="none" strike="noStrike" dirty="0">
                <a:solidFill>
                  <a:srgbClr val="595042"/>
                </a:solidFill>
                <a:ea typeface="Pretendard Light"/>
              </a:rPr>
              <a:t>프로젝트입니다</a:t>
            </a:r>
            <a:r>
              <a:rPr lang="en-US" altLang="ko-KR" sz="2399" b="0" i="0" u="none" strike="noStrike" dirty="0">
                <a:solidFill>
                  <a:srgbClr val="595042"/>
                </a:solidFill>
                <a:ea typeface="Pretendard Light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306300" y="31623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" sz="2933" b="0" i="0" u="none" strike="noStrike" dirty="0">
                <a:solidFill>
                  <a:srgbClr val="C4BFB7"/>
                </a:solidFill>
                <a:latin typeface="Cormorant Bold"/>
              </a:rPr>
              <a:t>Process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06300" y="3898900"/>
            <a:ext cx="8496300" cy="1282700"/>
          </a:xfrm>
          <a:prstGeom prst="rect">
            <a:avLst/>
          </a:prstGeom>
        </p:spPr>
        <p:txBody>
          <a:bodyPr lIns="0" tIns="91440" rIns="0" bIns="91440" rtlCol="0" anchor="ctr"/>
          <a:lstStyle/>
          <a:p>
            <a:pPr lvl="0" algn="l">
              <a:lnSpc>
                <a:spcPct val="99600"/>
              </a:lnSpc>
            </a:pPr>
            <a:r>
              <a:rPr lang="en" sz="7200" b="0" i="0" u="none" strike="noStrike" dirty="0">
                <a:solidFill>
                  <a:srgbClr val="595042"/>
                </a:solidFill>
                <a:ea typeface="Pretendard SemiBold"/>
              </a:rPr>
              <a:t>프로세스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D6A11-1064-EE3E-C87B-81B2DC752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791AF5-7F29-101C-B7D6-5804E0F9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-4838700"/>
            <a:ext cx="12877800" cy="23406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B3CC51-4059-66F5-5A21-6CEC1EDE5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0400"/>
            <a:ext cx="21628100" cy="1238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068806-21FE-0C98-1BA7-25A03D837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DD9C0C-780B-90F2-3E28-79A22A95C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0F9C604-56B0-2478-B3D9-77A815136843}"/>
              </a:ext>
            </a:extLst>
          </p:cNvPr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32AEC88-4ACD-5EC4-EFF9-A0250798D534}"/>
              </a:ext>
            </a:extLst>
          </p:cNvPr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40686A6-2E22-A11E-FCFA-0860358198C9}"/>
              </a:ext>
            </a:extLst>
          </p:cNvPr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D2419EC-4838-9F88-5695-2103FC4E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1485900"/>
            <a:ext cx="182753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FE18790-7908-C488-AE96-F71B42FFBF41}"/>
              </a:ext>
            </a:extLst>
          </p:cNvPr>
          <p:cNvSpPr txBox="1"/>
          <p:nvPr/>
        </p:nvSpPr>
        <p:spPr>
          <a:xfrm>
            <a:off x="19761200" y="1295400"/>
            <a:ext cx="1879600" cy="406400"/>
          </a:xfrm>
          <a:prstGeom prst="rect">
            <a:avLst/>
          </a:prstGeom>
        </p:spPr>
        <p:txBody>
          <a:bodyPr lIns="0" tIns="28787" rIns="0" bIns="28787" rtlCol="0" anchor="ctr"/>
          <a:lstStyle/>
          <a:p>
            <a:pPr lvl="0" algn="r">
              <a:lnSpc>
                <a:spcPct val="99600"/>
              </a:lnSpc>
            </a:pPr>
            <a:r>
              <a:rPr lang="en" sz="2266" b="0" i="0" u="none" strike="noStrike" dirty="0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E6ED16F-1203-FF40-6A53-BD4F7F7C75E6}"/>
              </a:ext>
            </a:extLst>
          </p:cNvPr>
          <p:cNvSpPr txBox="1"/>
          <p:nvPr/>
        </p:nvSpPr>
        <p:spPr>
          <a:xfrm>
            <a:off x="1917700" y="2197100"/>
            <a:ext cx="30099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>
              <a:lnSpc>
                <a:spcPct val="99600"/>
              </a:lnSpc>
            </a:pPr>
            <a:r>
              <a:rPr lang="en" altLang="ko-KR" sz="2933" dirty="0">
                <a:solidFill>
                  <a:srgbClr val="C4BFB7"/>
                </a:solidFill>
                <a:latin typeface="Cormorant Bold"/>
              </a:rPr>
              <a:t>Process</a:t>
            </a:r>
            <a:endParaRPr lang="en" sz="2933" b="0" i="0" u="none" strike="noStrike" dirty="0">
              <a:solidFill>
                <a:srgbClr val="C4BFB7"/>
              </a:solidFill>
              <a:latin typeface="Cormorant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E5FF795-F8DD-43C9-D116-96E7F9D0D9B8}"/>
              </a:ext>
            </a:extLst>
          </p:cNvPr>
          <p:cNvSpPr txBox="1"/>
          <p:nvPr/>
        </p:nvSpPr>
        <p:spPr>
          <a:xfrm>
            <a:off x="1917700" y="2806700"/>
            <a:ext cx="98298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333" b="0" i="0" u="none" strike="noStrike" dirty="0" err="1">
                <a:solidFill>
                  <a:srgbClr val="595042"/>
                </a:solidFill>
                <a:ea typeface="Pretendard SemiBold"/>
              </a:rPr>
              <a:t>간트</a:t>
            </a:r>
            <a:r>
              <a:rPr lang="ko-KR" altLang="en-US" sz="7333" b="0" i="0" u="none" strike="noStrike" dirty="0">
                <a:solidFill>
                  <a:srgbClr val="595042"/>
                </a:solidFill>
                <a:ea typeface="Pretendard SemiBold"/>
              </a:rPr>
              <a:t> 차트</a:t>
            </a:r>
            <a:endParaRPr lang="ko-KR" sz="7333" b="0" i="0" u="none" strike="noStrike" dirty="0">
              <a:solidFill>
                <a:srgbClr val="595042"/>
              </a:solidFill>
              <a:ea typeface="Pretendard SemiBold"/>
            </a:endParaRPr>
          </a:p>
        </p:txBody>
      </p:sp>
      <p:pic>
        <p:nvPicPr>
          <p:cNvPr id="16" name="그림 15" descr="텍스트, 스크린샷, 번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6E875E-4FC0-177E-7E45-30FB914CC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1"/>
          <a:stretch>
            <a:fillRect/>
          </a:stretch>
        </p:blipFill>
        <p:spPr>
          <a:xfrm>
            <a:off x="920750" y="4648200"/>
            <a:ext cx="20936868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4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951200" y="5346700"/>
            <a:ext cx="12877800" cy="302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0" y="660400"/>
            <a:ext cx="2247900" cy="1238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19100"/>
            <a:ext cx="21120100" cy="128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200" y="5765800"/>
            <a:ext cx="10922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6845300"/>
            <a:ext cx="18034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70200" y="4775200"/>
            <a:ext cx="17373600" cy="1778000"/>
          </a:xfrm>
          <a:prstGeom prst="rect">
            <a:avLst/>
          </a:prstGeom>
        </p:spPr>
        <p:txBody>
          <a:bodyPr lIns="0" tIns="381000" rIns="0" bIns="381000" rtlCol="0" anchor="ctr"/>
          <a:lstStyle/>
          <a:p>
            <a:pPr lvl="0" algn="ctr">
              <a:lnSpc>
                <a:spcPct val="66400"/>
              </a:lnSpc>
            </a:pPr>
            <a:r>
              <a:rPr lang="ko-KR" sz="10000" b="0" i="0" u="none" strike="noStrike" spc="-100">
                <a:solidFill>
                  <a:srgbClr val="595042"/>
                </a:solidFill>
                <a:ea typeface="Cormorant SemiBold"/>
              </a:rPr>
              <a:t>핵심</a:t>
            </a:r>
            <a:r>
              <a:rPr lang="en-US" sz="10000" b="0" i="0" u="none" strike="noStrike" spc="-100">
                <a:solidFill>
                  <a:srgbClr val="595042"/>
                </a:solidFill>
                <a:latin typeface="Cormorant SemiBold"/>
              </a:rPr>
              <a:t> </a:t>
            </a:r>
            <a:r>
              <a:rPr lang="ko-KR" sz="10000" b="0" i="0" u="none" strike="noStrike" spc="-100">
                <a:solidFill>
                  <a:srgbClr val="595042"/>
                </a:solidFill>
                <a:ea typeface="Cormorant SemiBold"/>
              </a:rPr>
              <a:t>기능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19100"/>
            <a:ext cx="419100" cy="128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83800" y="5600700"/>
            <a:ext cx="711200" cy="251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5400000">
            <a:off x="21856700" y="6692900"/>
            <a:ext cx="2565400" cy="330200"/>
          </a:xfrm>
          <a:prstGeom prst="rect">
            <a:avLst/>
          </a:prstGeom>
        </p:spPr>
        <p:txBody>
          <a:bodyPr lIns="0" tIns="35561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" sz="1866" b="0" i="0" u="none" strike="noStrike" spc="-37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21856700" y="11480800"/>
            <a:ext cx="2476500" cy="355600"/>
          </a:xfrm>
          <a:prstGeom prst="rect">
            <a:avLst/>
          </a:prstGeom>
        </p:spPr>
        <p:txBody>
          <a:bodyPr lIns="0" tIns="38100" rIns="0" bIns="0" rtlCol="0" anchor="t"/>
          <a:lstStyle/>
          <a:p>
            <a:pPr lvl="0" algn="r">
              <a:lnSpc>
                <a:spcPct val="91299"/>
              </a:lnSpc>
            </a:pPr>
            <a:r>
              <a:rPr lang="en" sz="2000" b="0" i="0" u="none" strike="noStrike" spc="-40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22237700" y="1981200"/>
            <a:ext cx="1879600" cy="406400"/>
          </a:xfrm>
          <a:prstGeom prst="rect">
            <a:avLst/>
          </a:prstGeom>
        </p:spPr>
        <p:txBody>
          <a:bodyPr lIns="0" tIns="4318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2266" b="0" i="0" u="none" strike="noStrike" spc="-45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814</Words>
  <Application>Microsoft Office PowerPoint</Application>
  <PresentationFormat>사용자 지정</PresentationFormat>
  <Paragraphs>240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Cormorant SemiBold</vt:lpstr>
      <vt:lpstr>Pretendard Regular</vt:lpstr>
      <vt:lpstr>맑은 고딕</vt:lpstr>
      <vt:lpstr>Cormorant Bold</vt:lpstr>
      <vt:lpstr>Pretendard Medium</vt:lpstr>
      <vt:lpstr>Calibri</vt:lpstr>
      <vt:lpstr>Pretendard Light</vt:lpstr>
      <vt:lpstr>Arial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3608</cp:lastModifiedBy>
  <cp:revision>8</cp:revision>
  <dcterms:created xsi:type="dcterms:W3CDTF">2006-08-16T00:00:00Z</dcterms:created>
  <dcterms:modified xsi:type="dcterms:W3CDTF">2025-09-11T13:04:38Z</dcterms:modified>
</cp:coreProperties>
</file>